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73" r:id="rId3"/>
    <p:sldId id="257" r:id="rId4"/>
    <p:sldId id="272" r:id="rId5"/>
    <p:sldId id="271" r:id="rId6"/>
    <p:sldId id="275" r:id="rId7"/>
    <p:sldId id="274" r:id="rId8"/>
    <p:sldId id="268" r:id="rId9"/>
    <p:sldId id="269" r:id="rId10"/>
    <p:sldId id="276" r:id="rId11"/>
    <p:sldId id="283" r:id="rId12"/>
    <p:sldId id="266" r:id="rId13"/>
    <p:sldId id="259" r:id="rId14"/>
    <p:sldId id="282" r:id="rId15"/>
    <p:sldId id="277" r:id="rId16"/>
    <p:sldId id="279" r:id="rId17"/>
    <p:sldId id="281" r:id="rId18"/>
    <p:sldId id="278" r:id="rId19"/>
    <p:sldId id="280" r:id="rId20"/>
    <p:sldId id="264" r:id="rId21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9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4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08394-4EDE-49F9-A55F-ABB8D61A1AE8}" type="datetimeFigureOut">
              <a:rPr lang="de-DE" smtClean="0"/>
              <a:t>30.03.2023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9FF97-67FB-4298-A8D2-4F698D24DF41}" type="slidenum">
              <a:rPr lang="de-DE" smtClean="0"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08394-4EDE-49F9-A55F-ABB8D61A1AE8}" type="datetimeFigureOut">
              <a:rPr lang="de-DE" smtClean="0"/>
              <a:t>30.03.2023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9FF97-67FB-4298-A8D2-4F698D24DF41}" type="slidenum">
              <a:rPr lang="de-DE" smtClean="0"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08394-4EDE-49F9-A55F-ABB8D61A1AE8}" type="datetimeFigureOut">
              <a:rPr lang="de-DE" smtClean="0"/>
              <a:t>30.03.2023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9FF97-67FB-4298-A8D2-4F698D24DF41}" type="slidenum">
              <a:rPr lang="de-DE" smtClean="0"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08394-4EDE-49F9-A55F-ABB8D61A1AE8}" type="datetimeFigureOut">
              <a:rPr lang="de-DE" smtClean="0"/>
              <a:t>30.03.2023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9FF97-67FB-4298-A8D2-4F698D24DF41}" type="slidenum">
              <a:rPr lang="de-DE" smtClean="0"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08394-4EDE-49F9-A55F-ABB8D61A1AE8}" type="datetimeFigureOut">
              <a:rPr lang="de-DE" smtClean="0"/>
              <a:t>30.03.2023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9FF97-67FB-4298-A8D2-4F698D24DF41}" type="slidenum">
              <a:rPr lang="de-DE" smtClean="0"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08394-4EDE-49F9-A55F-ABB8D61A1AE8}" type="datetimeFigureOut">
              <a:rPr lang="de-DE" smtClean="0"/>
              <a:t>30.03.2023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9FF97-67FB-4298-A8D2-4F698D24DF41}" type="slidenum">
              <a:rPr lang="de-DE" smtClean="0"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08394-4EDE-49F9-A55F-ABB8D61A1AE8}" type="datetimeFigureOut">
              <a:rPr lang="de-DE" smtClean="0"/>
              <a:t>30.03.2023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9FF97-67FB-4298-A8D2-4F698D24DF41}" type="slidenum">
              <a:rPr lang="de-DE" smtClean="0"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08394-4EDE-49F9-A55F-ABB8D61A1AE8}" type="datetimeFigureOut">
              <a:rPr lang="de-DE" smtClean="0"/>
              <a:t>30.03.2023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9FF97-67FB-4298-A8D2-4F698D24DF41}" type="slidenum">
              <a:rPr lang="de-DE" smtClean="0"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08394-4EDE-49F9-A55F-ABB8D61A1AE8}" type="datetimeFigureOut">
              <a:rPr lang="de-DE" smtClean="0"/>
              <a:t>30.03.2023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9FF97-67FB-4298-A8D2-4F698D24DF41}" type="slidenum">
              <a:rPr lang="de-DE" smtClean="0"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08394-4EDE-49F9-A55F-ABB8D61A1AE8}" type="datetimeFigureOut">
              <a:rPr lang="de-DE" smtClean="0"/>
              <a:t>30.03.2023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9FF97-67FB-4298-A8D2-4F698D24DF41}" type="slidenum">
              <a:rPr lang="de-DE" smtClean="0"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08394-4EDE-49F9-A55F-ABB8D61A1AE8}" type="datetimeFigureOut">
              <a:rPr lang="de-DE" smtClean="0"/>
              <a:t>30.03.2023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9FF97-67FB-4298-A8D2-4F698D24DF41}" type="slidenum">
              <a:rPr lang="de-DE" smtClean="0"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F08394-4EDE-49F9-A55F-ABB8D61A1AE8}" type="datetimeFigureOut">
              <a:rPr lang="de-DE" smtClean="0"/>
              <a:t>30.03.2023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39FF97-67FB-4298-A8D2-4F698D24DF41}" type="slidenum">
              <a:rPr lang="de-DE" smtClean="0"/>
              <a:t>‹#›</a:t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630659"/>
            <a:ext cx="9144000" cy="2387600"/>
          </a:xfrm>
        </p:spPr>
        <p:txBody>
          <a:bodyPr>
            <a:normAutofit/>
          </a:bodyPr>
          <a:lstStyle/>
          <a:p>
            <a:r>
              <a:rPr lang="de-DE" dirty="0"/>
              <a:t>GeoData WS2022/23</a:t>
            </a:r>
            <a:br>
              <a:rPr lang="de-DE" dirty="0"/>
            </a:br>
            <a:r>
              <a:rPr lang="de-DE" dirty="0"/>
              <a:t>Group B</a:t>
            </a:r>
            <a:br>
              <a:rPr lang="de-DE" dirty="0"/>
            </a:b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2712709"/>
          </a:xfrm>
        </p:spPr>
        <p:txBody>
          <a:bodyPr>
            <a:normAutofit/>
          </a:bodyPr>
          <a:lstStyle/>
          <a:p>
            <a:r>
              <a:rPr lang="de-DE" dirty="0"/>
              <a:t>Matsvei Yankouski, 30829</a:t>
            </a:r>
            <a:br>
              <a:rPr lang="de-DE" dirty="0"/>
            </a:br>
            <a:r>
              <a:rPr lang="de-DE" dirty="0"/>
              <a:t>Stas Besliu, 30873</a:t>
            </a:r>
            <a:br>
              <a:rPr lang="de-DE" dirty="0"/>
            </a:br>
            <a:r>
              <a:rPr lang="es-ES" altLang="de-DE" dirty="0"/>
              <a:t>Lorena García</a:t>
            </a:r>
            <a:r>
              <a:rPr lang="de-DE" dirty="0"/>
              <a:t>, </a:t>
            </a:r>
            <a:r>
              <a:rPr lang="es-ES" altLang="de-DE" dirty="0"/>
              <a:t>32052</a:t>
            </a:r>
            <a:br>
              <a:rPr lang="de-DE" dirty="0"/>
            </a:br>
            <a:endParaRPr lang="de-DE" dirty="0"/>
          </a:p>
          <a:p>
            <a:r>
              <a:rPr lang="de-DE" dirty="0"/>
              <a:t>(</a:t>
            </a:r>
            <a:r>
              <a:rPr lang="de-DE" dirty="0" err="1"/>
              <a:t>presentation</a:t>
            </a:r>
            <a:r>
              <a:rPr lang="de-DE" dirty="0"/>
              <a:t>: 7 </a:t>
            </a:r>
            <a:r>
              <a:rPr lang="de-DE" dirty="0" err="1"/>
              <a:t>mins</a:t>
            </a:r>
            <a:r>
              <a:rPr lang="de-DE" dirty="0"/>
              <a:t> max. / </a:t>
            </a:r>
            <a:r>
              <a:rPr lang="de-DE" dirty="0" err="1"/>
              <a:t>person</a:t>
            </a:r>
            <a:r>
              <a:rPr lang="de-DE" dirty="0"/>
              <a:t> + 5 </a:t>
            </a:r>
            <a:r>
              <a:rPr lang="de-DE" dirty="0" err="1"/>
              <a:t>mins</a:t>
            </a:r>
            <a:r>
              <a:rPr lang="de-DE" dirty="0"/>
              <a:t> </a:t>
            </a:r>
            <a:r>
              <a:rPr lang="de-DE" dirty="0" err="1"/>
              <a:t>discussion</a:t>
            </a:r>
            <a:r>
              <a:rPr lang="de-DE" dirty="0"/>
              <a:t> / </a:t>
            </a:r>
            <a:r>
              <a:rPr lang="de-DE" dirty="0" err="1"/>
              <a:t>group</a:t>
            </a:r>
            <a:r>
              <a:rPr lang="de-DE" dirty="0"/>
              <a:t>)</a:t>
            </a:r>
          </a:p>
          <a:p>
            <a:endParaRPr lang="de-DE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3. OpenHygrisC Nitrate Data: Create a Movie with the QGIS Temporal Controller Connected to PostgreSQL / PostGIS </a:t>
            </a:r>
          </a:p>
        </p:txBody>
      </p:sp>
      <p:pic>
        <p:nvPicPr>
          <p:cNvPr id="4" name="Picture 3" descr="Graphical user interface, map&#10;&#10;Description automatically generated"/>
          <p:cNvPicPr>
            <a:picLocks noChangeAspect="1"/>
          </p:cNvPicPr>
          <p:nvPr/>
        </p:nvPicPr>
        <p:blipFill rotWithShape="1">
          <a:blip r:embed="rId2"/>
          <a:srcRect l="4444" r="1" b="1"/>
          <a:stretch>
            <a:fillRect/>
          </a:stretch>
        </p:blipFill>
        <p:spPr>
          <a:xfrm>
            <a:off x="2190029" y="1675227"/>
            <a:ext cx="7811941" cy="4394199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C3896A03-3945-419A-B66B-4EE266EDD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0"/>
            <a:ext cx="6095990" cy="6858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155557" y="649674"/>
            <a:ext cx="4284420" cy="1687143"/>
          </a:xfrm>
          <a:prstGeom prst="ellipse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5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4. Public transport analysis in major german cities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34F5AD2-EDBD-4BBD-A55C-EAFFD0C709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5990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34650" y="642750"/>
            <a:ext cx="457200" cy="45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F6115A8-0B3A-E304-298C-1881950CDD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914" r="16830" b="-3"/>
          <a:stretch/>
        </p:blipFill>
        <p:spPr>
          <a:xfrm>
            <a:off x="1155561" y="2632130"/>
            <a:ext cx="4940443" cy="357619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2C153A9-1A21-FA68-388A-74411BAEBB6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3" b="788"/>
          <a:stretch/>
        </p:blipFill>
        <p:spPr>
          <a:xfrm>
            <a:off x="6669324" y="1126607"/>
            <a:ext cx="4949342" cy="1792224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8EE8239-DC8C-CBF9-F516-D0904A856D5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5839" r="1" b="18819"/>
          <a:stretch/>
        </p:blipFill>
        <p:spPr>
          <a:xfrm>
            <a:off x="6752023" y="3611562"/>
            <a:ext cx="4949342" cy="1783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5013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30829: Your Personal View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de-DE" dirty="0" err="1"/>
              <a:t>Biggest</a:t>
            </a:r>
            <a:r>
              <a:rPr lang="de-DE" dirty="0"/>
              <a:t> </a:t>
            </a:r>
            <a:r>
              <a:rPr lang="de-DE" dirty="0" err="1"/>
              <a:t>challenges</a:t>
            </a:r>
            <a:r>
              <a:rPr lang="de-DE" dirty="0"/>
              <a:t>?</a:t>
            </a:r>
          </a:p>
          <a:p>
            <a:pPr marL="0" indent="0">
              <a:buNone/>
            </a:pPr>
            <a:r>
              <a:rPr lang="de-DE" dirty="0"/>
              <a:t>SQL databases engineering, Connection between servers and importing files to servers. Also, new libraries for working with geodata in python.</a:t>
            </a:r>
            <a:br>
              <a:rPr lang="de-DE" dirty="0"/>
            </a:br>
            <a:endParaRPr lang="de-DE" dirty="0"/>
          </a:p>
          <a:p>
            <a:r>
              <a:rPr lang="de-DE" dirty="0" err="1"/>
              <a:t>Lessons</a:t>
            </a:r>
            <a:r>
              <a:rPr lang="de-DE" dirty="0"/>
              <a:t> </a:t>
            </a:r>
            <a:r>
              <a:rPr lang="de-DE" dirty="0" err="1"/>
              <a:t>learned</a:t>
            </a:r>
            <a:r>
              <a:rPr lang="de-DE" dirty="0"/>
              <a:t>?</a:t>
            </a:r>
          </a:p>
          <a:p>
            <a:pPr marL="0" indent="0">
              <a:buNone/>
            </a:pPr>
            <a:r>
              <a:rPr lang="de-DE" dirty="0"/>
              <a:t>SQL coding, connections between local folders and servers. Engineering with QGIS and Geodata engineering in general.</a:t>
            </a:r>
            <a:br>
              <a:rPr lang="de-DE" dirty="0"/>
            </a:br>
            <a:endParaRPr lang="de-DE" dirty="0"/>
          </a:p>
          <a:p>
            <a:r>
              <a:rPr lang="de-DE" dirty="0"/>
              <a:t>Whatever you want to say related to course?</a:t>
            </a:r>
          </a:p>
          <a:p>
            <a:pPr marL="0" indent="0">
              <a:buNone/>
            </a:pPr>
            <a:r>
              <a:rPr lang="de-DE" dirty="0"/>
              <a:t>The course was interesting and hard at the same time. I have never used these packages and never worked with QGIS, but I think now because of this course I really upgraded my skills in python, database engineering and QGIS. Also, we can clearly see the effort from our professor in preparing different activities and interesting tasks for students. I want to thank him for this effort and for plenty of online resourses to work with (and for the recordings of lectures!!!)</a:t>
            </a:r>
          </a:p>
          <a:p>
            <a:endParaRPr lang="de-DE" dirty="0"/>
          </a:p>
          <a:p>
            <a:endParaRPr lang="de-DE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30829: Self-Assessment, Part 1 </a:t>
            </a:r>
            <a:br>
              <a:rPr lang="de-DE" dirty="0"/>
            </a:br>
            <a:r>
              <a:rPr lang="de-DE" dirty="0"/>
              <a:t>(give short answers)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What is your role in the group?</a:t>
            </a:r>
          </a:p>
          <a:p>
            <a:pPr lvl="1"/>
            <a:r>
              <a:rPr lang="en-US" dirty="0" err="1"/>
              <a:t>python_master</a:t>
            </a:r>
            <a:r>
              <a:rPr lang="en-US" dirty="0">
                <a:sym typeface="Wingdings" panose="05000000000000000000" pitchFamily="2" charset="2"/>
              </a:rPr>
              <a:t></a:t>
            </a:r>
            <a:br>
              <a:rPr lang="en-US" dirty="0"/>
            </a:br>
            <a:endParaRPr lang="en-US" dirty="0"/>
          </a:p>
          <a:p>
            <a:r>
              <a:rPr lang="en-US" dirty="0"/>
              <a:t>Which (sub)tasks are you responsible for? </a:t>
            </a:r>
          </a:p>
          <a:p>
            <a:pPr lvl="1"/>
            <a:r>
              <a:rPr lang="en-US" dirty="0"/>
              <a:t>I worked under all tasks, but my main fields were coding and databases.</a:t>
            </a:r>
            <a:br>
              <a:rPr lang="en-US" dirty="0"/>
            </a:br>
            <a:endParaRPr lang="en-US" dirty="0"/>
          </a:p>
          <a:p>
            <a:r>
              <a:rPr lang="en-US" dirty="0"/>
              <a:t>With whom have you been cooperating?</a:t>
            </a:r>
          </a:p>
          <a:p>
            <a:pPr lvl="1"/>
            <a:r>
              <a:rPr lang="en-US" dirty="0"/>
              <a:t>With </a:t>
            </a:r>
            <a:r>
              <a:rPr lang="en-US" dirty="0" err="1"/>
              <a:t>qgis_master</a:t>
            </a:r>
            <a:r>
              <a:rPr lang="en-US" dirty="0"/>
              <a:t> (Stas </a:t>
            </a:r>
            <a:r>
              <a:rPr lang="en-US" dirty="0" err="1"/>
              <a:t>Besliu</a:t>
            </a:r>
            <a:r>
              <a:rPr lang="en-US" dirty="0"/>
              <a:t>)</a:t>
            </a:r>
            <a:br>
              <a:rPr lang="en-US" dirty="0"/>
            </a:br>
            <a:endParaRPr lang="en-US" dirty="0"/>
          </a:p>
          <a:p>
            <a:endParaRPr lang="de-DE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30829: Self-Assessment, Part 2</a:t>
            </a:r>
            <a:br>
              <a:rPr lang="de-DE" dirty="0"/>
            </a:br>
            <a:r>
              <a:rPr lang="de-DE" dirty="0"/>
              <a:t>(</a:t>
            </a:r>
            <a:r>
              <a:rPr lang="en-US" dirty="0"/>
              <a:t>On a scale from 1 (poor) to 5 (very good))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is your personal knowledge gain? </a:t>
            </a:r>
          </a:p>
          <a:p>
            <a:pPr lvl="1"/>
            <a:r>
              <a:rPr lang="en-US" dirty="0"/>
              <a:t>5</a:t>
            </a:r>
          </a:p>
          <a:p>
            <a:r>
              <a:rPr lang="en-US" dirty="0"/>
              <a:t>How do you rate your commitment? </a:t>
            </a:r>
          </a:p>
          <a:p>
            <a:pPr lvl="1"/>
            <a:r>
              <a:rPr lang="en-US" dirty="0"/>
              <a:t>5</a:t>
            </a:r>
          </a:p>
          <a:p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difficult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task</a:t>
            </a:r>
            <a:r>
              <a:rPr lang="de-DE" dirty="0"/>
              <a:t>?</a:t>
            </a:r>
          </a:p>
          <a:p>
            <a:pPr lvl="1"/>
            <a:r>
              <a:rPr lang="en-US" dirty="0"/>
              <a:t>4</a:t>
            </a:r>
          </a:p>
          <a:p>
            <a:endParaRPr lang="en-US" dirty="0"/>
          </a:p>
          <a:p>
            <a:endParaRPr lang="de-DE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30873: Your Personal View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DE" dirty="0" err="1"/>
              <a:t>Biggest</a:t>
            </a:r>
            <a:r>
              <a:rPr lang="de-DE" dirty="0"/>
              <a:t> </a:t>
            </a:r>
            <a:r>
              <a:rPr lang="de-DE" dirty="0" err="1"/>
              <a:t>challenges</a:t>
            </a:r>
            <a:r>
              <a:rPr lang="de-DE" dirty="0"/>
              <a:t>?</a:t>
            </a:r>
          </a:p>
          <a:p>
            <a:pPr marL="0" indent="0">
              <a:buNone/>
            </a:pPr>
            <a:r>
              <a:rPr lang="de-DE" dirty="0"/>
              <a:t>Connecting the database to QGIS, 50/50 was the temporal controler.</a:t>
            </a:r>
            <a:br>
              <a:rPr lang="de-DE" dirty="0"/>
            </a:br>
            <a:endParaRPr lang="de-DE" dirty="0"/>
          </a:p>
          <a:p>
            <a:r>
              <a:rPr lang="de-DE" dirty="0" err="1"/>
              <a:t>Lessons</a:t>
            </a:r>
            <a:r>
              <a:rPr lang="de-DE" dirty="0"/>
              <a:t> </a:t>
            </a:r>
            <a:r>
              <a:rPr lang="de-DE" dirty="0" err="1"/>
              <a:t>learned</a:t>
            </a:r>
            <a:r>
              <a:rPr lang="de-DE" dirty="0"/>
              <a:t>?</a:t>
            </a:r>
          </a:p>
          <a:p>
            <a:pPr marL="0" indent="0">
              <a:buNone/>
            </a:pPr>
            <a:r>
              <a:rPr lang="de-DE" dirty="0"/>
              <a:t>What databases are and how to manage them, new python libraries.</a:t>
            </a:r>
            <a:br>
              <a:rPr lang="de-DE" dirty="0"/>
            </a:br>
            <a:endParaRPr lang="de-DE" dirty="0"/>
          </a:p>
          <a:p>
            <a:r>
              <a:rPr lang="de-DE" dirty="0"/>
              <a:t>Whatever you want to say related to course:</a:t>
            </a:r>
          </a:p>
          <a:p>
            <a:pPr marL="0" indent="0">
              <a:buNone/>
            </a:pPr>
            <a:r>
              <a:rPr lang="de-DE" dirty="0"/>
              <a:t>Appreciate the dedication regarding the variety of the task(nowadays topics and real-world application). Thanks for the input and for all the effort and material uploaded online.</a:t>
            </a:r>
          </a:p>
          <a:p>
            <a:endParaRPr lang="de-DE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30873: Self-Assessment, Part 1 </a:t>
            </a:r>
            <a:br>
              <a:rPr lang="de-DE" dirty="0"/>
            </a:br>
            <a:r>
              <a:rPr lang="de-DE" dirty="0"/>
              <a:t>(give short answers)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is your role in the group?</a:t>
            </a:r>
          </a:p>
          <a:p>
            <a:pPr lvl="1"/>
            <a:r>
              <a:rPr lang="en-US" dirty="0" err="1"/>
              <a:t>qgis_master</a:t>
            </a:r>
            <a:r>
              <a:rPr lang="en-US" dirty="0">
                <a:sym typeface="Wingdings" panose="05000000000000000000" pitchFamily="2" charset="2"/>
              </a:rPr>
              <a:t></a:t>
            </a:r>
            <a:br>
              <a:rPr lang="en-US" dirty="0"/>
            </a:br>
            <a:endParaRPr lang="en-US" dirty="0"/>
          </a:p>
          <a:p>
            <a:r>
              <a:rPr lang="en-US" dirty="0"/>
              <a:t>Which (sub)tasks are you responsible for? </a:t>
            </a:r>
          </a:p>
          <a:p>
            <a:pPr lvl="1"/>
            <a:r>
              <a:rPr lang="en-US" dirty="0"/>
              <a:t>I worked under all tasks, but my main fields were </a:t>
            </a:r>
            <a:r>
              <a:rPr lang="en-US" dirty="0" err="1"/>
              <a:t>qgis</a:t>
            </a:r>
            <a:r>
              <a:rPr lang="en-US" dirty="0"/>
              <a:t>, databases.</a:t>
            </a:r>
            <a:br>
              <a:rPr lang="en-US" dirty="0"/>
            </a:br>
            <a:endParaRPr lang="en-US" dirty="0"/>
          </a:p>
          <a:p>
            <a:r>
              <a:rPr lang="en-US" dirty="0"/>
              <a:t>With whom have you been cooperating?</a:t>
            </a:r>
          </a:p>
          <a:p>
            <a:pPr lvl="1"/>
            <a:r>
              <a:rPr lang="en-US" dirty="0" err="1"/>
              <a:t>python_master</a:t>
            </a:r>
            <a:r>
              <a:rPr lang="en-US" dirty="0"/>
              <a:t> (</a:t>
            </a:r>
            <a:r>
              <a:rPr lang="en-US" dirty="0" err="1"/>
              <a:t>Matsvei</a:t>
            </a:r>
            <a:r>
              <a:rPr lang="en-US" dirty="0"/>
              <a:t> </a:t>
            </a:r>
            <a:r>
              <a:rPr lang="en-US" dirty="0" err="1"/>
              <a:t>Yankouski</a:t>
            </a:r>
            <a:r>
              <a:rPr lang="en-US" dirty="0"/>
              <a:t>)</a:t>
            </a:r>
            <a:br>
              <a:rPr lang="en-US" dirty="0"/>
            </a:br>
            <a:endParaRPr lang="en-US" dirty="0"/>
          </a:p>
          <a:p>
            <a:endParaRPr lang="de-DE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30873: Self-Assessment, Part 2</a:t>
            </a:r>
            <a:br>
              <a:rPr lang="de-DE" dirty="0"/>
            </a:br>
            <a:r>
              <a:rPr lang="de-DE" dirty="0"/>
              <a:t>(</a:t>
            </a:r>
            <a:r>
              <a:rPr lang="en-US" dirty="0"/>
              <a:t>On a scale from 1 (poor) to 5 (very good))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is your personal knowledge gain? </a:t>
            </a:r>
          </a:p>
          <a:p>
            <a:pPr lvl="1"/>
            <a:r>
              <a:rPr lang="en-US" dirty="0"/>
              <a:t>5</a:t>
            </a:r>
          </a:p>
          <a:p>
            <a:r>
              <a:rPr lang="en-US" dirty="0"/>
              <a:t>How do you rate your commitment? </a:t>
            </a:r>
          </a:p>
          <a:p>
            <a:pPr lvl="1"/>
            <a:r>
              <a:rPr lang="en-US" dirty="0"/>
              <a:t>5</a:t>
            </a:r>
          </a:p>
          <a:p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difficult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task</a:t>
            </a:r>
            <a:r>
              <a:rPr lang="de-DE" dirty="0"/>
              <a:t>?</a:t>
            </a:r>
          </a:p>
          <a:p>
            <a:pPr lvl="1"/>
            <a:r>
              <a:rPr lang="en-US" dirty="0"/>
              <a:t>3</a:t>
            </a:r>
          </a:p>
          <a:p>
            <a:endParaRPr lang="en-US" dirty="0"/>
          </a:p>
          <a:p>
            <a:endParaRPr lang="de-DE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de-DE" dirty="0"/>
              <a:t>32052</a:t>
            </a:r>
            <a:r>
              <a:rPr lang="de-DE" dirty="0"/>
              <a:t>: Your Personal View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0000" lnSpcReduction="20000"/>
          </a:bodyPr>
          <a:lstStyle/>
          <a:p>
            <a:r>
              <a:rPr lang="de-DE" dirty="0" err="1"/>
              <a:t>Biggest</a:t>
            </a:r>
            <a:r>
              <a:rPr lang="de-DE" dirty="0"/>
              <a:t> </a:t>
            </a:r>
            <a:r>
              <a:rPr lang="de-DE" dirty="0" err="1"/>
              <a:t>challenges</a:t>
            </a:r>
            <a:r>
              <a:rPr lang="de-DE" dirty="0"/>
              <a:t>?</a:t>
            </a:r>
          </a:p>
          <a:p>
            <a:pPr marL="0" indent="0">
              <a:buNone/>
            </a:pPr>
            <a:r>
              <a:rPr lang="de-DE" dirty="0"/>
              <a:t>Use the DTM</a:t>
            </a:r>
            <a:r>
              <a:rPr lang="es-ES" altLang="de-DE" dirty="0"/>
              <a:t> and measure the typical mound heights relative to their direct environment/neighborhood.</a:t>
            </a:r>
            <a:br>
              <a:rPr lang="de-DE" dirty="0"/>
            </a:br>
            <a:endParaRPr lang="de-DE" dirty="0"/>
          </a:p>
          <a:p>
            <a:r>
              <a:rPr lang="de-DE" dirty="0" err="1"/>
              <a:t>Lessons</a:t>
            </a:r>
            <a:r>
              <a:rPr lang="de-DE" dirty="0"/>
              <a:t> </a:t>
            </a:r>
            <a:r>
              <a:rPr lang="de-DE" dirty="0" err="1"/>
              <a:t>learned</a:t>
            </a:r>
            <a:r>
              <a:rPr lang="de-DE" dirty="0"/>
              <a:t>?</a:t>
            </a:r>
          </a:p>
          <a:p>
            <a:pPr marL="0" indent="0">
              <a:buNone/>
            </a:pPr>
            <a:r>
              <a:rPr lang="es-ES" altLang="de-DE" dirty="0"/>
              <a:t>How to w</a:t>
            </a:r>
            <a:r>
              <a:rPr lang="de-DE" dirty="0"/>
              <a:t>ork on hillshade model in direction East-North-East of the burial mounds area and search for weakly visible reectangular structures which are not paths</a:t>
            </a:r>
            <a:r>
              <a:rPr lang="es-ES" altLang="de-DE" dirty="0"/>
              <a:t>.</a:t>
            </a:r>
            <a:br>
              <a:rPr lang="de-DE" dirty="0"/>
            </a:br>
            <a:endParaRPr lang="de-DE" dirty="0"/>
          </a:p>
          <a:p>
            <a:r>
              <a:rPr lang="de-DE" dirty="0" err="1"/>
              <a:t>Whatever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want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say</a:t>
            </a:r>
            <a:r>
              <a:rPr lang="de-DE" dirty="0"/>
              <a:t> </a:t>
            </a:r>
            <a:r>
              <a:rPr lang="de-DE" dirty="0" err="1"/>
              <a:t>related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course</a:t>
            </a:r>
            <a:r>
              <a:rPr lang="de-DE" dirty="0"/>
              <a:t>, …</a:t>
            </a:r>
          </a:p>
          <a:p>
            <a:pPr marL="0" indent="0">
              <a:buNone/>
            </a:pPr>
            <a:r>
              <a:rPr lang="de-DE" dirty="0"/>
              <a:t>Grateful for the way to impart this subject and teach us this software packages that will clearly serve us well in the future.</a:t>
            </a:r>
          </a:p>
          <a:p>
            <a:endParaRPr lang="de-DE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de-DE" dirty="0"/>
              <a:t>32052</a:t>
            </a:r>
            <a:r>
              <a:rPr lang="de-DE" dirty="0"/>
              <a:t>: </a:t>
            </a:r>
            <a:r>
              <a:rPr lang="de-DE" dirty="0" err="1"/>
              <a:t>Self</a:t>
            </a:r>
            <a:r>
              <a:rPr lang="de-DE" dirty="0"/>
              <a:t>-Assessment, Part 1 </a:t>
            </a:r>
            <a:br>
              <a:rPr lang="de-DE" dirty="0"/>
            </a:br>
            <a:r>
              <a:rPr lang="de-DE" dirty="0"/>
              <a:t>(</a:t>
            </a:r>
            <a:r>
              <a:rPr lang="de-DE" dirty="0" err="1"/>
              <a:t>give</a:t>
            </a:r>
            <a:r>
              <a:rPr lang="de-DE" dirty="0"/>
              <a:t> </a:t>
            </a:r>
            <a:r>
              <a:rPr lang="de-DE" dirty="0" err="1"/>
              <a:t>short</a:t>
            </a:r>
            <a:r>
              <a:rPr lang="de-DE" dirty="0"/>
              <a:t> </a:t>
            </a:r>
            <a:r>
              <a:rPr lang="de-DE" dirty="0" err="1"/>
              <a:t>answers</a:t>
            </a:r>
            <a:r>
              <a:rPr lang="de-DE" dirty="0"/>
              <a:t>)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7500" lnSpcReduction="10000"/>
          </a:bodyPr>
          <a:lstStyle/>
          <a:p>
            <a:r>
              <a:rPr lang="en-US" dirty="0"/>
              <a:t>What is your role in the group?</a:t>
            </a:r>
          </a:p>
          <a:p>
            <a:pPr marL="0" indent="0">
              <a:buNone/>
            </a:pPr>
            <a:r>
              <a:rPr lang="en-US" dirty="0"/>
              <a:t>I cannot say that I am a </a:t>
            </a:r>
            <a:r>
              <a:rPr lang="es-ES" altLang="en-US" dirty="0"/>
              <a:t>master</a:t>
            </a:r>
            <a:r>
              <a:rPr lang="en-US" dirty="0"/>
              <a:t> of any software source, but I did everything I could to support my team and contribute my knowledge when carrying out the tasks</a:t>
            </a:r>
            <a:br>
              <a:rPr lang="en-US" dirty="0"/>
            </a:br>
            <a:endParaRPr lang="en-US" dirty="0"/>
          </a:p>
          <a:p>
            <a:r>
              <a:rPr lang="en-US" dirty="0"/>
              <a:t>Which (sub)tasks are you responsible for? </a:t>
            </a:r>
          </a:p>
          <a:p>
            <a:pPr marL="0" indent="0">
              <a:buNone/>
            </a:pPr>
            <a:r>
              <a:rPr lang="en-US" dirty="0"/>
              <a:t>Try to support as much as I could my team and produce the presentation</a:t>
            </a:r>
            <a:br>
              <a:rPr lang="en-US" dirty="0"/>
            </a:br>
            <a:endParaRPr lang="en-US" dirty="0"/>
          </a:p>
          <a:p>
            <a:r>
              <a:rPr lang="en-US" dirty="0"/>
              <a:t>With whom have you been cooperating?</a:t>
            </a:r>
          </a:p>
          <a:p>
            <a:pPr marL="0" indent="0">
              <a:buNone/>
            </a:pPr>
            <a:r>
              <a:rPr lang="es-ES" altLang="en-US" dirty="0"/>
              <a:t> </a:t>
            </a:r>
            <a:r>
              <a:rPr lang="es-ES" altLang="en-US" dirty="0">
                <a:sym typeface="+mn-ea"/>
              </a:rPr>
              <a:t>With </a:t>
            </a:r>
            <a:r>
              <a:rPr lang="es-ES" altLang="en-US" dirty="0"/>
              <a:t>qgis_master (Stas </a:t>
            </a:r>
            <a:r>
              <a:rPr lang="es-ES" altLang="en-US" dirty="0" err="1"/>
              <a:t>Besliu</a:t>
            </a:r>
            <a:r>
              <a:rPr lang="es-ES" altLang="en-US" dirty="0"/>
              <a:t>) and pyton_master (Matsvei Yankouski) </a:t>
            </a:r>
            <a:endParaRPr lang="en-US" dirty="0"/>
          </a:p>
          <a:p>
            <a:endParaRPr lang="de-DE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1. Warming Stripes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23662" y="1675227"/>
            <a:ext cx="8744676" cy="4394199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altLang="de-DE" dirty="0"/>
              <a:t>32052</a:t>
            </a:r>
            <a:r>
              <a:rPr lang="de-DE" dirty="0"/>
              <a:t>: </a:t>
            </a:r>
            <a:r>
              <a:rPr lang="de-DE" dirty="0" err="1"/>
              <a:t>Self</a:t>
            </a:r>
            <a:r>
              <a:rPr lang="de-DE" dirty="0"/>
              <a:t>-Assessment, Part 2</a:t>
            </a:r>
            <a:br>
              <a:rPr lang="de-DE" dirty="0"/>
            </a:br>
            <a:r>
              <a:rPr lang="de-DE" dirty="0"/>
              <a:t>(</a:t>
            </a:r>
            <a:r>
              <a:rPr lang="en-US" dirty="0"/>
              <a:t>On a scale from 1 (poor) to 5 (very good))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is your personal knowledge gain? </a:t>
            </a:r>
          </a:p>
          <a:p>
            <a:pPr lvl="1"/>
            <a:r>
              <a:rPr lang="es-ES" altLang="en-US" dirty="0"/>
              <a:t>5</a:t>
            </a:r>
            <a:endParaRPr lang="en-US" dirty="0"/>
          </a:p>
          <a:p>
            <a:r>
              <a:rPr lang="en-US" dirty="0"/>
              <a:t>How do </a:t>
            </a:r>
            <a:r>
              <a:rPr lang="en-US"/>
              <a:t>you rate your </a:t>
            </a:r>
            <a:r>
              <a:rPr lang="en-US" dirty="0"/>
              <a:t>commitment? </a:t>
            </a:r>
          </a:p>
          <a:p>
            <a:pPr lvl="1"/>
            <a:r>
              <a:rPr lang="es-ES" altLang="en-US" dirty="0"/>
              <a:t>3</a:t>
            </a:r>
            <a:endParaRPr lang="en-US" dirty="0"/>
          </a:p>
          <a:p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difficult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task</a:t>
            </a:r>
            <a:r>
              <a:rPr lang="de-DE" dirty="0"/>
              <a:t>?</a:t>
            </a:r>
          </a:p>
          <a:p>
            <a:pPr lvl="1"/>
            <a:r>
              <a:rPr lang="es-ES" altLang="en-US" dirty="0"/>
              <a:t>2</a:t>
            </a:r>
            <a:endParaRPr lang="en-US" dirty="0"/>
          </a:p>
          <a:p>
            <a:endParaRPr lang="en-US" dirty="0"/>
          </a:p>
          <a:p>
            <a:endParaRPr lang="de-DE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1. Warming Stripes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52380"/>
          <a:stretch>
            <a:fillRect/>
          </a:stretch>
        </p:blipFill>
        <p:spPr>
          <a:xfrm>
            <a:off x="1843875" y="1570008"/>
            <a:ext cx="8968021" cy="479839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1. Warming Stripes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01801" y="1675227"/>
            <a:ext cx="8788398" cy="439419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1. Warming Stripes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23662" y="1675227"/>
            <a:ext cx="8744676" cy="439419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2. Digitization: Burial Mounds in Uedemer Hochwald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80519" y="1552755"/>
            <a:ext cx="8403108" cy="451667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2. Digitization: Burial Mounds in Uedemer Hochwald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241675" y="465827"/>
            <a:ext cx="11234399" cy="603849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2. Digitization: Burial Mounds in Uedemer Hochwald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6587" y="862643"/>
            <a:ext cx="9687039" cy="5206784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3. OpenHygrisC Nitrate Data: Create a Movie with the QGIS Temporal Controller Connected to PostgreSQL / PostGIS 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58740" y="1639372"/>
            <a:ext cx="8874519" cy="477005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</TotalTime>
  <Words>820</Words>
  <Application>Microsoft Office PowerPoint</Application>
  <PresentationFormat>Widescreen</PresentationFormat>
  <Paragraphs>76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Office Theme</vt:lpstr>
      <vt:lpstr>GeoData WS2022/23 Group B </vt:lpstr>
      <vt:lpstr>1. Warming Stripes</vt:lpstr>
      <vt:lpstr>1. Warming Stripes</vt:lpstr>
      <vt:lpstr>1. Warming Stripes</vt:lpstr>
      <vt:lpstr>1. Warming Stripes</vt:lpstr>
      <vt:lpstr>2. Digitization: Burial Mounds in Uedemer Hochwald</vt:lpstr>
      <vt:lpstr>2. Digitization: Burial Mounds in Uedemer Hochwald</vt:lpstr>
      <vt:lpstr>2. Digitization: Burial Mounds in Uedemer Hochwald</vt:lpstr>
      <vt:lpstr>3. OpenHygrisC Nitrate Data: Create a Movie with the QGIS Temporal Controller Connected to PostgreSQL / PostGIS </vt:lpstr>
      <vt:lpstr>3. OpenHygrisC Nitrate Data: Create a Movie with the QGIS Temporal Controller Connected to PostgreSQL / PostGIS </vt:lpstr>
      <vt:lpstr>4. Public transport analysis in major german cities</vt:lpstr>
      <vt:lpstr>30829: Your Personal View</vt:lpstr>
      <vt:lpstr>30829: Self-Assessment, Part 1  (give short answers)</vt:lpstr>
      <vt:lpstr>30829: Self-Assessment, Part 2 (On a scale from 1 (poor) to 5 (very good))</vt:lpstr>
      <vt:lpstr>30873: Your Personal View</vt:lpstr>
      <vt:lpstr>30873: Self-Assessment, Part 1  (give short answers)</vt:lpstr>
      <vt:lpstr>30873: Self-Assessment, Part 2 (On a scale from 1 (poor) to 5 (very good))</vt:lpstr>
      <vt:lpstr>32052: Your Personal View</vt:lpstr>
      <vt:lpstr>32052: Self-Assessment, Part 1  (give short answers)</vt:lpstr>
      <vt:lpstr>32052: Self-Assessment, Part 2 (On a scale from 1 (poor) to 5 (very good))</vt:lpstr>
    </vt:vector>
  </TitlesOfParts>
  <Company>Hochschule Rhein-Waal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 Cities:  Internet of Waste Bins - &lt;my component&gt; -</dc:title>
  <dc:creator>Becker, Rolf</dc:creator>
  <cp:lastModifiedBy>Stas Beshliu</cp:lastModifiedBy>
  <cp:revision>36</cp:revision>
  <dcterms:created xsi:type="dcterms:W3CDTF">2023-03-30T16:45:58Z</dcterms:created>
  <dcterms:modified xsi:type="dcterms:W3CDTF">2023-03-30T18:20:43Z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3082-5.0.0.7908</vt:lpwstr>
  </property>
</Properties>
</file>